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479" r:id="rId3"/>
    <p:sldId id="433" r:id="rId4"/>
    <p:sldId id="266" r:id="rId5"/>
    <p:sldId id="352" r:id="rId6"/>
    <p:sldId id="268" r:id="rId7"/>
    <p:sldId id="520" r:id="rId8"/>
    <p:sldId id="274" r:id="rId9"/>
    <p:sldId id="287" r:id="rId10"/>
    <p:sldId id="512" r:id="rId11"/>
    <p:sldId id="393" r:id="rId12"/>
    <p:sldId id="409" r:id="rId13"/>
    <p:sldId id="437" r:id="rId14"/>
    <p:sldId id="415" r:id="rId15"/>
    <p:sldId id="408" r:id="rId16"/>
    <p:sldId id="519" r:id="rId17"/>
    <p:sldId id="470" r:id="rId18"/>
    <p:sldId id="482" r:id="rId19"/>
    <p:sldId id="513" r:id="rId20"/>
    <p:sldId id="521" r:id="rId21"/>
    <p:sldId id="522" r:id="rId22"/>
    <p:sldId id="259" r:id="rId23"/>
    <p:sldId id="459" r:id="rId24"/>
    <p:sldId id="460" r:id="rId25"/>
    <p:sldId id="461" r:id="rId26"/>
    <p:sldId id="523" r:id="rId27"/>
    <p:sldId id="442" r:id="rId28"/>
    <p:sldId id="443" r:id="rId29"/>
    <p:sldId id="444" r:id="rId30"/>
    <p:sldId id="272" r:id="rId31"/>
    <p:sldId id="262" r:id="rId32"/>
    <p:sldId id="445" r:id="rId33"/>
    <p:sldId id="478" r:id="rId34"/>
    <p:sldId id="463" r:id="rId35"/>
  </p:sldIdLst>
  <p:sldSz cx="9144000" cy="5143500" type="screen16x9"/>
  <p:notesSz cx="6858000" cy="9144000"/>
  <p:embeddedFontLst>
    <p:embeddedFont>
      <p:font typeface="Adobe 繁黑體 Std B" panose="020B0700000000000000" pitchFamily="34" charset="-120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icrosoft JhengHei UI" panose="020B0604030504040204" pitchFamily="34" charset="-120"/>
      <p:regular r:id="rId42"/>
      <p:bold r:id="rId43"/>
    </p:embeddedFont>
    <p:embeddedFont>
      <p:font typeface="Nunito" panose="02020500000000000000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96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2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001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95473d4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c95473d4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1fb14ac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7a1fb14ac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1fb14ac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7a1fb14acf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1fb14ac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7a1fb14ac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95473d44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c95473d44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95473d4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95473d4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350"/>
            </a:lvl2pPr>
            <a:lvl3pPr lvl="2" indent="0" rtl="0">
              <a:spcBef>
                <a:spcPts val="0"/>
              </a:spcBef>
              <a:buNone/>
              <a:defRPr sz="1350"/>
            </a:lvl3pPr>
            <a:lvl4pPr lvl="3" indent="0" rtl="0">
              <a:spcBef>
                <a:spcPts val="0"/>
              </a:spcBef>
              <a:buNone/>
              <a:defRPr sz="1350"/>
            </a:lvl4pPr>
            <a:lvl5pPr lvl="4" indent="0" rtl="0">
              <a:spcBef>
                <a:spcPts val="0"/>
              </a:spcBef>
              <a:buNone/>
              <a:defRPr sz="1350"/>
            </a:lvl5pPr>
            <a:lvl6pPr lvl="5" indent="0" rtl="0">
              <a:spcBef>
                <a:spcPts val="0"/>
              </a:spcBef>
              <a:buNone/>
              <a:defRPr sz="1350"/>
            </a:lvl6pPr>
            <a:lvl7pPr lvl="6" indent="0" rtl="0">
              <a:spcBef>
                <a:spcPts val="0"/>
              </a:spcBef>
              <a:buNone/>
              <a:defRPr sz="1350"/>
            </a:lvl7pPr>
            <a:lvl8pPr lvl="7" indent="0" rtl="0">
              <a:spcBef>
                <a:spcPts val="0"/>
              </a:spcBef>
              <a:buNone/>
              <a:defRPr sz="1350"/>
            </a:lvl8pPr>
            <a:lvl9pPr lvl="8" indent="0" rtl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0477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7213" marR="0" lvl="1" indent="-8096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kern="0"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kern="0"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250"/>
            </a:lvl1pPr>
            <a:lvl2pPr lvl="1">
              <a:spcBef>
                <a:spcPts val="0"/>
              </a:spcBef>
              <a:buSzPct val="100000"/>
              <a:defRPr sz="2250"/>
            </a:lvl2pPr>
            <a:lvl3pPr lvl="2">
              <a:spcBef>
                <a:spcPts val="0"/>
              </a:spcBef>
              <a:buSzPct val="100000"/>
              <a:defRPr sz="2250"/>
            </a:lvl3pPr>
            <a:lvl4pPr lvl="3">
              <a:spcBef>
                <a:spcPts val="0"/>
              </a:spcBef>
              <a:buSzPct val="100000"/>
              <a:defRPr sz="2250"/>
            </a:lvl4pPr>
            <a:lvl5pPr lvl="4">
              <a:spcBef>
                <a:spcPts val="0"/>
              </a:spcBef>
              <a:buSzPct val="100000"/>
              <a:defRPr sz="2250"/>
            </a:lvl5pPr>
            <a:lvl6pPr lvl="5">
              <a:spcBef>
                <a:spcPts val="0"/>
              </a:spcBef>
              <a:buSzPct val="100000"/>
              <a:defRPr sz="2250"/>
            </a:lvl6pPr>
            <a:lvl7pPr lvl="6">
              <a:spcBef>
                <a:spcPts val="0"/>
              </a:spcBef>
              <a:buSzPct val="100000"/>
              <a:defRPr sz="2250"/>
            </a:lvl7pPr>
            <a:lvl8pPr lvl="7">
              <a:spcBef>
                <a:spcPts val="0"/>
              </a:spcBef>
              <a:buSzPct val="100000"/>
              <a:defRPr sz="2250"/>
            </a:lvl8pPr>
            <a:lvl9pPr lvl="8">
              <a:spcBef>
                <a:spcPts val="0"/>
              </a:spcBef>
              <a:buSzPct val="100000"/>
              <a:defRPr sz="225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90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02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250"/>
            </a:lvl1pPr>
            <a:lvl2pPr lvl="1">
              <a:spcBef>
                <a:spcPts val="0"/>
              </a:spcBef>
              <a:buSzPct val="100000"/>
              <a:defRPr sz="2250"/>
            </a:lvl2pPr>
            <a:lvl3pPr lvl="2">
              <a:spcBef>
                <a:spcPts val="0"/>
              </a:spcBef>
              <a:buSzPct val="100000"/>
              <a:defRPr sz="2250"/>
            </a:lvl3pPr>
            <a:lvl4pPr lvl="3">
              <a:spcBef>
                <a:spcPts val="0"/>
              </a:spcBef>
              <a:buSzPct val="100000"/>
              <a:defRPr sz="2250"/>
            </a:lvl4pPr>
            <a:lvl5pPr lvl="4">
              <a:spcBef>
                <a:spcPts val="0"/>
              </a:spcBef>
              <a:buSzPct val="100000"/>
              <a:defRPr sz="2250"/>
            </a:lvl5pPr>
            <a:lvl6pPr lvl="5">
              <a:spcBef>
                <a:spcPts val="0"/>
              </a:spcBef>
              <a:buSzPct val="100000"/>
              <a:defRPr sz="2250"/>
            </a:lvl6pPr>
            <a:lvl7pPr lvl="6">
              <a:spcBef>
                <a:spcPts val="0"/>
              </a:spcBef>
              <a:buSzPct val="100000"/>
              <a:defRPr sz="2250"/>
            </a:lvl7pPr>
            <a:lvl8pPr lvl="7">
              <a:spcBef>
                <a:spcPts val="0"/>
              </a:spcBef>
              <a:buSzPct val="100000"/>
              <a:defRPr sz="2250"/>
            </a:lvl8pPr>
            <a:lvl9pPr lvl="8">
              <a:spcBef>
                <a:spcPts val="0"/>
              </a:spcBef>
              <a:buSzPct val="100000"/>
              <a:defRPr sz="225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90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92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250"/>
            </a:lvl1pPr>
            <a:lvl2pPr lvl="1">
              <a:spcBef>
                <a:spcPts val="0"/>
              </a:spcBef>
              <a:buSzPct val="100000"/>
              <a:defRPr sz="2250"/>
            </a:lvl2pPr>
            <a:lvl3pPr lvl="2">
              <a:spcBef>
                <a:spcPts val="0"/>
              </a:spcBef>
              <a:buSzPct val="100000"/>
              <a:defRPr sz="2250"/>
            </a:lvl3pPr>
            <a:lvl4pPr lvl="3">
              <a:spcBef>
                <a:spcPts val="0"/>
              </a:spcBef>
              <a:buSzPct val="100000"/>
              <a:defRPr sz="2250"/>
            </a:lvl4pPr>
            <a:lvl5pPr lvl="4">
              <a:spcBef>
                <a:spcPts val="0"/>
              </a:spcBef>
              <a:buSzPct val="100000"/>
              <a:defRPr sz="2250"/>
            </a:lvl5pPr>
            <a:lvl6pPr lvl="5">
              <a:spcBef>
                <a:spcPts val="0"/>
              </a:spcBef>
              <a:buSzPct val="100000"/>
              <a:defRPr sz="2250"/>
            </a:lvl6pPr>
            <a:lvl7pPr lvl="6">
              <a:spcBef>
                <a:spcPts val="0"/>
              </a:spcBef>
              <a:buSzPct val="100000"/>
              <a:defRPr sz="2250"/>
            </a:lvl7pPr>
            <a:lvl8pPr lvl="7">
              <a:spcBef>
                <a:spcPts val="0"/>
              </a:spcBef>
              <a:buSzPct val="100000"/>
              <a:defRPr sz="2250"/>
            </a:lvl8pPr>
            <a:lvl9pPr lvl="8">
              <a:spcBef>
                <a:spcPts val="0"/>
              </a:spcBef>
              <a:buSzPct val="100000"/>
              <a:defRPr sz="225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90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33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3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 descr="C:\Users\Richard.Chan\Documents\Classroom\workshop\20200530 HoC - new makecode\mb_background_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429" y="0"/>
            <a:ext cx="9180429" cy="51927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258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400"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2000"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800"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600"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747738" y="4659982"/>
            <a:ext cx="3963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3" descr="Steam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8" y="4731990"/>
            <a:ext cx="749446" cy="306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35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C6C6-F732-4E28-9933-0BE7F1D6BB14}" type="datetimeFigureOut">
              <a:rPr lang="zh-TW" altLang="en-US" smtClean="0"/>
              <a:pPr/>
              <a:t>2021/4/19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BE99-8EC6-483B-B330-0BAFDE7448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51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  <p:sldLayoutId id="2147483673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8" r:id="rId3"/>
    <p:sldLayoutId id="2147483669" r:id="rId4"/>
    <p:sldLayoutId id="2147483677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oursteam.com.tw/news.ph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32EB8E1-11ED-43A3-AA9B-C477D4767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20" y="604151"/>
            <a:ext cx="4185084" cy="11319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4CF774-364D-44D2-8B56-EE7A23CF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6" y="2101945"/>
            <a:ext cx="8429723" cy="26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2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50031"/>
            <a:ext cx="6572250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89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6866" name="Picture 2" descr="D:\A8手機照片\20180317_1329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480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2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BC1D9E-37DB-445C-A40E-A2B64C93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7" y="12878"/>
            <a:ext cx="54782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1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7908"/>
            <a:ext cx="6874764" cy="386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29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9" y="249492"/>
            <a:ext cx="667023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97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661BBD-7D4D-47DA-8D34-1B71A5F0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25" y="0"/>
            <a:ext cx="52483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5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D55498-A6F4-4AA3-A6A7-835DC405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0C21F2-F915-4CFE-828B-7870B1D7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9E878F-1DAE-496A-A591-BAB91AE7D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CC44B5-3753-4CC5-9075-4CB1A6B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0"/>
            <a:ext cx="6858000" cy="51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1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FED1A0-FAF5-4329-B81D-7957FC44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2184"/>
            <a:ext cx="6858000" cy="38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FD2C1-0E0B-436A-BBB5-106F5108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626" y="278813"/>
            <a:ext cx="6438839" cy="857400"/>
          </a:xfrm>
        </p:spPr>
        <p:txBody>
          <a:bodyPr>
            <a:normAutofit fontScale="90000"/>
          </a:bodyPr>
          <a:lstStyle/>
          <a:p>
            <a:r>
              <a:rPr lang="zh-TW" altLang="en-US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透過聯合國</a:t>
            </a:r>
            <a:r>
              <a:rPr lang="en-US" altLang="zh-TW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SDGs</a:t>
            </a:r>
            <a:r>
              <a:rPr lang="zh-TW" altLang="en-US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真實問題</a:t>
            </a:r>
            <a:br>
              <a:rPr lang="en-US" altLang="zh-TW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</a:t>
            </a:r>
            <a:r>
              <a:rPr lang="en-US" altLang="zh-TW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PBL</a:t>
            </a:r>
            <a:r>
              <a:rPr lang="zh-TW" altLang="en-US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方式讓</a:t>
            </a:r>
            <a:r>
              <a:rPr lang="zh-TW" altLang="zh-TW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孩子</a:t>
            </a:r>
            <a:r>
              <a:rPr lang="zh-TW" altLang="en-US" sz="2700" b="1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們運用科技能力在全球發展</a:t>
            </a:r>
            <a:endParaRPr lang="zh-TW" altLang="en-US" sz="27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1D5367-6F4B-4E6A-8151-9C38510B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61" y="1367699"/>
            <a:ext cx="2533108" cy="20392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5C6F84-80AA-4BF2-A7F3-3625EDD35C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8056" y="1201231"/>
            <a:ext cx="3429000" cy="2058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E58953-A837-4D9A-BF07-81EE00AC0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2039"/>
            <a:ext cx="9144000" cy="1719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8F9410-73B1-45A1-8B23-5034A2DBAE31}"/>
              </a:ext>
            </a:extLst>
          </p:cNvPr>
          <p:cNvSpPr txBox="1"/>
          <p:nvPr/>
        </p:nvSpPr>
        <p:spPr>
          <a:xfrm>
            <a:off x="1565037" y="3389621"/>
            <a:ext cx="6172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SDGs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全球可持續發展目標，是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17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個相互關聯的目標的集合，聯合國所有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193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個成員國在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2015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年都同意採取行動。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這是有史以來最雄心勃勃的國際協議，旨在消除貧困和不平等，保護健康和防止氣候變化等全球議題。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14313" marR="0" lvl="0" indent="-214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歡迎各機關單位洽詢合作辦理體驗課程、教師研習、師資培訓、社團營隊舉辦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...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，與我們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Oursteam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攜手啟發孩子們對於未來發展的無限想像。</a:t>
            </a:r>
          </a:p>
        </p:txBody>
      </p:sp>
    </p:spTree>
    <p:extLst>
      <p:ext uri="{BB962C8B-B14F-4D97-AF65-F5344CB8AC3E}">
        <p14:creationId xmlns:p14="http://schemas.microsoft.com/office/powerpoint/2010/main" val="249669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3498"/>
            <a:ext cx="6854958" cy="456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28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3">
            <a:extLst>
              <a:ext uri="{FF2B5EF4-FFF2-40B4-BE49-F238E27FC236}">
                <a16:creationId xmlns:a16="http://schemas.microsoft.com/office/drawing/2014/main" id="{46C6B75D-EC63-4189-9BCC-641607B2C4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94" y="1179095"/>
            <a:ext cx="4734181" cy="38563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80DCB1-3720-4F40-A92E-96047BC08444}"/>
              </a:ext>
            </a:extLst>
          </p:cNvPr>
          <p:cNvSpPr txBox="1"/>
          <p:nvPr/>
        </p:nvSpPr>
        <p:spPr>
          <a:xfrm>
            <a:off x="777370" y="174186"/>
            <a:ext cx="8504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根據教育部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108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年新課綱結合聯合國永續發展目標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SDGs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所推出的台灣指南，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以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PBL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專案發想方式，體驗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STEAM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教育核心，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新北市政府更率先響應成為台灣第一個、世界前十個響應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SDGs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城市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!!!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96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/>
        </p:nvSpPr>
        <p:spPr>
          <a:xfrm>
            <a:off x="71438" y="1809353"/>
            <a:ext cx="3483142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i="0" u="none" strike="noStrike" cap="none" dirty="0">
                <a:solidFill>
                  <a:srgbClr val="000000"/>
                </a:solidFill>
              </a:rPr>
              <a:t>"</a:t>
            </a:r>
            <a:r>
              <a:rPr lang="zh-TW" sz="2800" b="1" i="0" u="none" strike="noStrike" cap="none" dirty="0">
                <a:solidFill>
                  <a:srgbClr val="000000"/>
                </a:solidFill>
              </a:rPr>
              <a:t>新北市政府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rgbClr val="000000"/>
                </a:solidFill>
              </a:rPr>
              <a:t>率先響應</a:t>
            </a:r>
            <a:endParaRPr lang="en-US" altLang="zh-TW" sz="18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rgbClr val="000000"/>
                </a:solidFill>
              </a:rPr>
              <a:t>成為台灣第一個、</a:t>
            </a:r>
            <a:br>
              <a:rPr lang="zh-TW" sz="1800" b="1" i="0" u="none" strike="noStrike" cap="none" dirty="0">
                <a:solidFill>
                  <a:srgbClr val="000000"/>
                </a:solidFill>
              </a:rPr>
            </a:br>
            <a:r>
              <a:rPr lang="zh-TW" sz="1800" b="1" i="0" u="none" strike="noStrike" cap="none" dirty="0">
                <a:solidFill>
                  <a:srgbClr val="000000"/>
                </a:solidFill>
              </a:rPr>
              <a:t>世界前十個響應SDGs城市!!!</a:t>
            </a:r>
            <a:endParaRPr sz="18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411" name="Google Shape;41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8" y="4643452"/>
            <a:ext cx="1142976" cy="45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9603C39-24C1-41B5-A445-6D0A88FF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2" y="238528"/>
            <a:ext cx="5323807" cy="47066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4687377"/>
            <a:ext cx="1142976" cy="45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25" y="232125"/>
            <a:ext cx="3822500" cy="26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218450" y="898775"/>
            <a:ext cx="45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56875" y="1222445"/>
            <a:ext cx="45369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※2019年3月柯文哲市長在紐約談永續發展與性別平等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與紐約市府負責SDGs的官員Alexandra Hiniker合影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50" y="2698950"/>
            <a:ext cx="4952951" cy="24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101975" y="2230025"/>
            <a:ext cx="40275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※2019年9月在「永續發展2030+國際論壇」</a:t>
            </a:r>
            <a:b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正式發表「永續發展目標-臺北市自願檢視報告」</a:t>
            </a:r>
            <a:b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象徵台北市推動永續發展邁入新里程碑。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0044" y="3202060"/>
            <a:ext cx="1549933" cy="18914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51DB64-2DAD-4596-944F-2862A354BD88}"/>
              </a:ext>
            </a:extLst>
          </p:cNvPr>
          <p:cNvSpPr txBox="1"/>
          <p:nvPr/>
        </p:nvSpPr>
        <p:spPr>
          <a:xfrm>
            <a:off x="0" y="473393"/>
            <a:ext cx="4590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臺北市政府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4687377"/>
            <a:ext cx="1142976" cy="45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4392175" y="3924319"/>
            <a:ext cx="4266600" cy="64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※2020年鄭文燦市長在【SDGs線上國際論壇】</a:t>
            </a:r>
            <a:b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　談到SDGs可做為城市發展計畫的核心概念。</a:t>
            </a:r>
            <a:endParaRPr sz="1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879" y="2160334"/>
            <a:ext cx="2488881" cy="28689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923" y="1103914"/>
            <a:ext cx="5010077" cy="26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111785" y="1103914"/>
            <a:ext cx="3832058" cy="8771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※2020年9月桃園市發表SDGs自願檢視報告(VLR)，成為繼新北、台北之後，台灣第三個發表的城市。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66D882-28F3-4C52-80A9-0E1DBB97B05E}"/>
              </a:ext>
            </a:extLst>
          </p:cNvPr>
          <p:cNvSpPr txBox="1"/>
          <p:nvPr/>
        </p:nvSpPr>
        <p:spPr>
          <a:xfrm>
            <a:off x="111785" y="454513"/>
            <a:ext cx="4590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桃園市政府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”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4687377"/>
            <a:ext cx="1142976" cy="45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264182" y="773584"/>
            <a:ext cx="8005800" cy="64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2020年盧秀燕市長在【SDGs線上國際論壇】</a:t>
            </a:r>
            <a:b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談到如何實踐 #SDGs目標11：提供安全的城市環境、#SDGs目標8：帶動台中的經濟成長。</a:t>
            </a:r>
            <a:endParaRPr sz="15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926" y="1504109"/>
            <a:ext cx="6097200" cy="35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4;p32">
            <a:extLst>
              <a:ext uri="{FF2B5EF4-FFF2-40B4-BE49-F238E27FC236}">
                <a16:creationId xmlns:a16="http://schemas.microsoft.com/office/drawing/2014/main" id="{9594F6E6-22C7-482C-B077-3CDE031C55EA}"/>
              </a:ext>
            </a:extLst>
          </p:cNvPr>
          <p:cNvSpPr txBox="1"/>
          <p:nvPr/>
        </p:nvSpPr>
        <p:spPr>
          <a:xfrm>
            <a:off x="140111" y="201862"/>
            <a:ext cx="669382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zh-TW" sz="28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臺中市政府</a:t>
            </a:r>
            <a:r>
              <a:rPr lang="zh-TW" altLang="en-US" sz="28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預計2021年9月發表SDGs自願檢視報告(VLR)。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48DC-D3A0-4E8D-85E0-101CCE97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20538"/>
            <a:ext cx="6172200" cy="857400"/>
          </a:xfrm>
        </p:spPr>
        <p:txBody>
          <a:bodyPr/>
          <a:lstStyle/>
          <a:p>
            <a:r>
              <a:rPr lang="en-US" altLang="zh-TW" sz="3000" dirty="0"/>
              <a:t>Do your bit</a:t>
            </a:r>
            <a:r>
              <a:rPr lang="zh-TW" altLang="en-US" sz="3000" dirty="0"/>
              <a:t> </a:t>
            </a:r>
            <a:r>
              <a:rPr lang="en-US" altLang="zh-TW" sz="3000" dirty="0"/>
              <a:t>-</a:t>
            </a:r>
            <a:r>
              <a:rPr lang="zh-TW" altLang="en-US" sz="3000" dirty="0"/>
              <a:t> </a:t>
            </a:r>
            <a:r>
              <a:rPr lang="en-US" altLang="zh-TW" sz="3000" dirty="0"/>
              <a:t>2021</a:t>
            </a:r>
            <a:r>
              <a:rPr lang="zh-TW" altLang="en-US" sz="3000" dirty="0"/>
              <a:t>全球創意挑戰賽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4672C9-D062-4BBA-BA09-210C91B2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2039"/>
            <a:ext cx="9144000" cy="171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8EA796-BBBE-47CF-87C1-B9158DAA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555311"/>
            <a:ext cx="1445257" cy="3648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193EBE-AC9C-4285-8017-773D2567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04" y="819021"/>
            <a:ext cx="3344981" cy="2610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58268B-A7E7-4D80-89B4-44B7970F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42" y="819020"/>
            <a:ext cx="1069050" cy="12975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9428D7-1579-4B5B-BE53-77F2C82EE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24" y="2114784"/>
            <a:ext cx="1081414" cy="132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3DCB9B-B570-480C-834C-548CBA382B44}"/>
              </a:ext>
            </a:extLst>
          </p:cNvPr>
          <p:cNvSpPr txBox="1"/>
          <p:nvPr/>
        </p:nvSpPr>
        <p:spPr>
          <a:xfrm>
            <a:off x="1925706" y="3566638"/>
            <a:ext cx="5356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285750" indent="-285750"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透過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micro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：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bit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基金會發起的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Do your bit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創意挑戰賽，學生可以將所習得的科技能力結合全球目標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SDGs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，為學習課程提供具有國際觀的啟發性活動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dobe 繁黑體 Std B" panose="020B0700000000000000" pitchFamily="34" charset="-120"/>
              <a:ea typeface="Adobe 繁黑體 Std B" panose="020B0700000000000000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  <a:cs typeface="Arial"/>
                <a:sym typeface="Arial"/>
              </a:rPr>
              <a:t>學生也將了解到如何將學習到的科技能力，轉化成改變世界的想法和真實問題的解決方案，培養出科技融入生活的核心素養。</a:t>
            </a:r>
          </a:p>
        </p:txBody>
      </p:sp>
    </p:spTree>
    <p:extLst>
      <p:ext uri="{BB962C8B-B14F-4D97-AF65-F5344CB8AC3E}">
        <p14:creationId xmlns:p14="http://schemas.microsoft.com/office/powerpoint/2010/main" val="2781730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4E07E30-7DD3-4F2C-A2E0-848214764C19}"/>
              </a:ext>
            </a:extLst>
          </p:cNvPr>
          <p:cNvSpPr txBox="1"/>
          <p:nvPr/>
        </p:nvSpPr>
        <p:spPr>
          <a:xfrm>
            <a:off x="591425" y="339457"/>
            <a:ext cx="82457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我們該如何利用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micro:bit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 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主板上的感測及輸出功能進行教案發想呢：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新細明體" panose="02020500000000000000" pitchFamily="18" charset="-120"/>
              <a:cs typeface="Arial"/>
              <a:sym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按鈕、觸控、動作偵測、溫度、亮度、磁性、收音、喇叭、燈光、廣播通訊。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新細明體" panose="02020500000000000000" pitchFamily="18" charset="-120"/>
              <a:cs typeface="Arial"/>
              <a:sym typeface="Arial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有哪一項的功能，是比較有機會可以結合到現有的教學內容中呢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新細明體" panose="02020500000000000000" pitchFamily="18" charset="-120"/>
                <a:cs typeface="Arial"/>
                <a:sym typeface="Arial"/>
              </a:rPr>
              <a:t>?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8BB65D-5EA9-49FE-A334-64F143F0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7" y="1798911"/>
            <a:ext cx="1071773" cy="760807"/>
          </a:xfrm>
          <a:prstGeom prst="rect">
            <a:avLst/>
          </a:prstGeom>
        </p:spPr>
      </p:pic>
      <p:pic>
        <p:nvPicPr>
          <p:cNvPr id="1026" name="Picture 2" descr="micro：bit顯示憤怒的臉，無線電波發出，光源照在上面">
            <a:extLst>
              <a:ext uri="{FF2B5EF4-FFF2-40B4-BE49-F238E27FC236}">
                <a16:creationId xmlns:a16="http://schemas.microsoft.com/office/drawing/2014/main" id="{5B852F38-669E-44E3-B09A-5AB8FA3B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0" y="1326780"/>
            <a:ext cx="1602902" cy="11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：bit顯示數字9和最大-最小溫度計圖標">
            <a:extLst>
              <a:ext uri="{FF2B5EF4-FFF2-40B4-BE49-F238E27FC236}">
                <a16:creationId xmlns:a16="http://schemas.microsoft.com/office/drawing/2014/main" id="{C885719B-5AB5-4799-96C6-83A2B1B5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92" y="1611558"/>
            <a:ext cx="1313386" cy="8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：bit分別顯示圖形以及X，Y和Z軸分別從前，上，下，從前到後">
            <a:extLst>
              <a:ext uri="{FF2B5EF4-FFF2-40B4-BE49-F238E27FC236}">
                <a16:creationId xmlns:a16="http://schemas.microsoft.com/office/drawing/2014/main" id="{1A210B0F-8E02-4836-8FA1-D016152C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422" y="1576895"/>
            <a:ext cx="1708717" cy="9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耳機插頭尖端連接到micro：bit引腳0，耳機插頭的長部分連接到micro：bit上的GND">
            <a:extLst>
              <a:ext uri="{FF2B5EF4-FFF2-40B4-BE49-F238E27FC236}">
                <a16:creationId xmlns:a16="http://schemas.microsoft.com/office/drawing/2014/main" id="{6886F021-D6F8-48D8-AE01-C7C582A48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35" y="1518234"/>
            <a:ext cx="1442235" cy="10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：bit在指南針指向北的旁邊的LED顯示屏上向北顯示N">
            <a:extLst>
              <a:ext uri="{FF2B5EF4-FFF2-40B4-BE49-F238E27FC236}">
                <a16:creationId xmlns:a16="http://schemas.microsoft.com/office/drawing/2014/main" id="{0EA6CA0C-95F5-4C79-99B0-9BE3C7C8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12" y="3669487"/>
            <a:ext cx="1424016" cy="8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AB561C-CCFC-4E9D-91C3-3F7913BCB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65" y="3437465"/>
            <a:ext cx="1452673" cy="10415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20A720E-AD8C-49A8-BD58-F7B095C46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266" y="3374691"/>
            <a:ext cx="1664368" cy="1167087"/>
          </a:xfrm>
          <a:prstGeom prst="rect">
            <a:avLst/>
          </a:prstGeom>
        </p:spPr>
      </p:pic>
      <p:pic>
        <p:nvPicPr>
          <p:cNvPr id="1036" name="Picture 12" descr="2 micro：bits，一個在搖動，一個在其LED顯示屏上顯示一隻鴨子">
            <a:extLst>
              <a:ext uri="{FF2B5EF4-FFF2-40B4-BE49-F238E27FC236}">
                <a16:creationId xmlns:a16="http://schemas.microsoft.com/office/drawing/2014/main" id="{42771F33-0A94-4C1B-875C-2E36DC0F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11" y="3353396"/>
            <a:ext cx="2046419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9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4E07E30-7DD3-4F2C-A2E0-848214764C19}"/>
              </a:ext>
            </a:extLst>
          </p:cNvPr>
          <p:cNvSpPr txBox="1"/>
          <p:nvPr/>
        </p:nvSpPr>
        <p:spPr>
          <a:xfrm>
            <a:off x="591425" y="339457"/>
            <a:ext cx="82457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所需要的功能要如何透過控制積木進行程式執行呢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基本、輸入、音樂、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LED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燈、廣播、迴圈、邏輯、變數、函式、陣列、遊戲、圖像、引腳、序列、控制、擴展進行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43715D-D638-4A7C-8398-48CB3D80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8" y="1660357"/>
            <a:ext cx="1406243" cy="3001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EB0447-3811-4108-A361-1F7BE047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73" y="1714500"/>
            <a:ext cx="1226828" cy="29477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DDE852-1D26-4A72-9106-C6AA1E7C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78" y="1487919"/>
            <a:ext cx="3647593" cy="21777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CBE5D0-D11E-4EBC-ADD2-AE75FCF98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167" y="1487918"/>
            <a:ext cx="2363054" cy="21777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CF8364C-858F-4935-A72F-08A3CE449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203" y="2571750"/>
            <a:ext cx="1172326" cy="11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4E07E30-7DD3-4F2C-A2E0-848214764C19}"/>
              </a:ext>
            </a:extLst>
          </p:cNvPr>
          <p:cNvSpPr txBox="1"/>
          <p:nvPr/>
        </p:nvSpPr>
        <p:spPr>
          <a:xfrm>
            <a:off x="591425" y="339457"/>
            <a:ext cx="8245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是否需要透過外接的感測器完成教學創新的規劃呢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供電手環、燈條、土壤濕度、沉水馬達、風扇馬達、伺服馬達、外接螢幕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……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64B3BE3-715C-4A3F-BB8F-216057145F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8E6AC4-7E03-478F-8F20-D69D1D8E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82070"/>
            <a:ext cx="5901489" cy="32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1141" y="1577620"/>
            <a:ext cx="6858001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0"/>
          <p:cNvSpPr/>
          <p:nvPr/>
        </p:nvSpPr>
        <p:spPr>
          <a:xfrm>
            <a:off x="6540320" y="1847650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0"/>
          <p:cNvSpPr/>
          <p:nvPr/>
        </p:nvSpPr>
        <p:spPr>
          <a:xfrm>
            <a:off x="4854824" y="2009668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0"/>
          <p:cNvSpPr/>
          <p:nvPr/>
        </p:nvSpPr>
        <p:spPr>
          <a:xfrm>
            <a:off x="5136164" y="2873764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0"/>
          <p:cNvSpPr/>
          <p:nvPr/>
        </p:nvSpPr>
        <p:spPr>
          <a:xfrm>
            <a:off x="5838242" y="2021001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0"/>
          <p:cNvSpPr/>
          <p:nvPr/>
        </p:nvSpPr>
        <p:spPr>
          <a:xfrm>
            <a:off x="4758121" y="3953884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0"/>
          <p:cNvSpPr/>
          <p:nvPr/>
        </p:nvSpPr>
        <p:spPr>
          <a:xfrm>
            <a:off x="4920140" y="4223914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0"/>
          <p:cNvSpPr/>
          <p:nvPr/>
        </p:nvSpPr>
        <p:spPr>
          <a:xfrm>
            <a:off x="5925190" y="4493944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0"/>
          <p:cNvSpPr/>
          <p:nvPr/>
        </p:nvSpPr>
        <p:spPr>
          <a:xfrm>
            <a:off x="4218062" y="3251806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5053974" y="3413824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0"/>
          <p:cNvSpPr/>
          <p:nvPr/>
        </p:nvSpPr>
        <p:spPr>
          <a:xfrm>
            <a:off x="3461978" y="2711746"/>
            <a:ext cx="162000" cy="162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1978" y="3730046"/>
            <a:ext cx="214313" cy="22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8" y="4643452"/>
            <a:ext cx="1142976" cy="45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19;p61">
            <a:extLst>
              <a:ext uri="{FF2B5EF4-FFF2-40B4-BE49-F238E27FC236}">
                <a16:creationId xmlns:a16="http://schemas.microsoft.com/office/drawing/2014/main" id="{1EF796F6-D695-4348-9F8F-EC8177D2FE21}"/>
              </a:ext>
            </a:extLst>
          </p:cNvPr>
          <p:cNvSpPr txBox="1"/>
          <p:nvPr/>
        </p:nvSpPr>
        <p:spPr>
          <a:xfrm>
            <a:off x="1389281" y="216849"/>
            <a:ext cx="7544168" cy="17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不限制使用軟硬體及運作方式、在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年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月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30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日前</a:t>
            </a:r>
            <a:endParaRPr lang="en-US" altLang="zh-TW" sz="19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線上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提交對於解決</a:t>
            </a:r>
            <a:r>
              <a:rPr lang="en-US" altLang="zh-TW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SDGs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創意想法及手繪稿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(A4 size)</a:t>
            </a:r>
            <a:r>
              <a:rPr lang="zh-TW" altLang="en-US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即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可參賽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!!!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08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歲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-14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歲，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15-18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歲的孩子將</a:t>
            </a:r>
            <a:r>
              <a:rPr lang="zh-TW" altLang="en-US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依據年齡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參加評比創意提案。</a:t>
            </a:r>
            <a:endParaRPr lang="en-US" altLang="zh-TW" sz="19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年度</a:t>
            </a:r>
            <a:r>
              <a:rPr lang="en-US" altLang="zh-TW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SDGs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的創意挑戰主題為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健康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氣候變遷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擇一。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9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形 2" descr="標記">
            <a:extLst>
              <a:ext uri="{FF2B5EF4-FFF2-40B4-BE49-F238E27FC236}">
                <a16:creationId xmlns:a16="http://schemas.microsoft.com/office/drawing/2014/main" id="{FF01CA71-E59C-4C4F-85F6-E560D1104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3912" y="2365468"/>
            <a:ext cx="594347" cy="594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83" y="1016669"/>
            <a:ext cx="5665556" cy="422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" y="4643452"/>
            <a:ext cx="1142976" cy="4561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19;p61">
            <a:extLst>
              <a:ext uri="{FF2B5EF4-FFF2-40B4-BE49-F238E27FC236}">
                <a16:creationId xmlns:a16="http://schemas.microsoft.com/office/drawing/2014/main" id="{1569714F-158C-4178-9769-D8063AA3F320}"/>
              </a:ext>
            </a:extLst>
          </p:cNvPr>
          <p:cNvSpPr txBox="1"/>
          <p:nvPr/>
        </p:nvSpPr>
        <p:spPr>
          <a:xfrm>
            <a:off x="1822902" y="216849"/>
            <a:ext cx="6707407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透過台灣官方活動單位提交作品的參賽者，也將獲得</a:t>
            </a:r>
            <a:endParaRPr lang="en-US" altLang="zh-TW" sz="19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由</a:t>
            </a:r>
            <a:r>
              <a:rPr lang="en-US" altLang="zh-TW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BBC</a:t>
            </a:r>
            <a:r>
              <a:rPr lang="zh-TW" altLang="en-US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9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micro:bit</a:t>
            </a:r>
            <a:r>
              <a:rPr lang="zh-TW" altLang="en-US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基金會、英國文化協會、聯合國兒童基金會</a:t>
            </a:r>
            <a:endParaRPr lang="en-US" altLang="zh-TW" sz="19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所共同核發的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2021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年度 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Do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9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your bit </a:t>
            </a:r>
            <a:r>
              <a:rPr lang="zh-TW" altLang="en-US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紙本參賽證書</a:t>
            </a:r>
            <a:r>
              <a:rPr lang="en-US" altLang="zh-TW" sz="19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!!!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4E07E30-7DD3-4F2C-A2E0-848214764C19}"/>
              </a:ext>
            </a:extLst>
          </p:cNvPr>
          <p:cNvSpPr txBox="1"/>
          <p:nvPr/>
        </p:nvSpPr>
        <p:spPr>
          <a:xfrm>
            <a:off x="2107524" y="230572"/>
            <a:ext cx="8245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  <a:defRPr/>
            </a:pPr>
            <a:r>
              <a:rPr lang="zh-TW" altLang="en-US" sz="1800" kern="1200" dirty="0">
                <a:ea typeface="新細明體" panose="02020500000000000000" pitchFamily="18" charset="-120"/>
                <a:cs typeface="+mn-cs"/>
              </a:rPr>
              <a:t>歡迎與我們一起進行</a:t>
            </a:r>
            <a:r>
              <a:rPr lang="en-US" altLang="zh-TW" sz="1800" kern="1200" dirty="0">
                <a:ea typeface="新細明體" panose="02020500000000000000" pitchFamily="18" charset="-120"/>
                <a:cs typeface="+mn-cs"/>
              </a:rPr>
              <a:t>SDGs</a:t>
            </a:r>
            <a:r>
              <a:rPr lang="zh-TW" altLang="en-US" sz="1800" kern="1200" dirty="0">
                <a:ea typeface="新細明體" panose="02020500000000000000" pitchFamily="18" charset="-120"/>
                <a:cs typeface="+mn-cs"/>
              </a:rPr>
              <a:t>教學的創新發想</a:t>
            </a:r>
            <a:r>
              <a:rPr lang="en-US" altLang="zh-TW" sz="1800" kern="1200" dirty="0">
                <a:ea typeface="新細明體" panose="02020500000000000000" pitchFamily="18" charset="-120"/>
                <a:cs typeface="+mn-cs"/>
              </a:rPr>
              <a:t>!!!</a:t>
            </a:r>
          </a:p>
          <a:p>
            <a:pPr defTabSz="685800">
              <a:buClrTx/>
              <a:defRPr/>
            </a:pPr>
            <a:endParaRPr lang="en-US" altLang="zh-TW" sz="1800" kern="1200" dirty="0"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64B3BE3-715C-4A3F-BB8F-216057145F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8772F1-9C1F-461A-9DF2-C158576A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88" y="733360"/>
            <a:ext cx="5778824" cy="38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E53A48-73F7-439B-9ED1-43FBF99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658772"/>
            <a:ext cx="5112568" cy="38344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0BB36DE-BAB4-441F-8962-5412886C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992039"/>
            <a:ext cx="6858000" cy="1719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9491B1E-128C-45C9-974D-D94B983772E6}"/>
              </a:ext>
            </a:extLst>
          </p:cNvPr>
          <p:cNvSpPr txBox="1"/>
          <p:nvPr/>
        </p:nvSpPr>
        <p:spPr>
          <a:xfrm>
            <a:off x="1061610" y="33469"/>
            <a:ext cx="7128792" cy="62515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zh-TW" altLang="en-US" sz="2700" dirty="0"/>
              <a:t>專業教學講師團隊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C5BE6-61A1-45B2-9AA6-99C3BCC64AE5}"/>
              </a:ext>
            </a:extLst>
          </p:cNvPr>
          <p:cNvSpPr txBox="1"/>
          <p:nvPr/>
        </p:nvSpPr>
        <p:spPr>
          <a:xfrm>
            <a:off x="2175625" y="4552762"/>
            <a:ext cx="4932548" cy="62515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bg2"/>
                </a:solidFill>
              </a:rPr>
              <a:t>團隊過往實績</a:t>
            </a:r>
            <a:r>
              <a:rPr lang="en-US" altLang="zh-TW" sz="1800" dirty="0">
                <a:solidFill>
                  <a:schemeClr val="bg2"/>
                </a:solidFill>
              </a:rPr>
              <a:t>:</a:t>
            </a:r>
            <a:r>
              <a:rPr lang="zh-TW" altLang="en-US" sz="1800" dirty="0">
                <a:solidFill>
                  <a:schemeClr val="bg2"/>
                </a:solidFill>
              </a:rPr>
              <a:t> </a:t>
            </a:r>
            <a:r>
              <a:rPr lang="en-US" altLang="zh-TW" sz="1800" dirty="0">
                <a:hlinkClick r:id="rId4"/>
              </a:rPr>
              <a:t>www.oursteam.com.tw/news.php</a:t>
            </a:r>
            <a:endParaRPr lang="en-US" altLang="zh-TW" sz="1800" dirty="0"/>
          </a:p>
          <a:p>
            <a:pPr algn="l"/>
            <a:endParaRPr lang="zh-TW" altLang="en-US" sz="1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783CB9-F994-409C-B42A-F61C46B0F1B0}"/>
              </a:ext>
            </a:extLst>
          </p:cNvPr>
          <p:cNvSpPr txBox="1"/>
          <p:nvPr/>
        </p:nvSpPr>
        <p:spPr>
          <a:xfrm>
            <a:off x="2723882" y="2246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成為</a:t>
            </a:r>
            <a:r>
              <a:rPr lang="en-US" altLang="zh-TW" sz="1800" dirty="0" err="1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Oursteam</a:t>
            </a:r>
            <a:r>
              <a:rPr lang="zh-TW" altLang="en-US" sz="18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專業教學講師團隊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F75FCF7-EF5A-4EB7-82C6-DE4E1180679B}"/>
              </a:ext>
            </a:extLst>
          </p:cNvPr>
          <p:cNvSpPr txBox="1"/>
          <p:nvPr/>
        </p:nvSpPr>
        <p:spPr>
          <a:xfrm>
            <a:off x="1575063" y="2318323"/>
            <a:ext cx="6437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邀請您攜手與全球</a:t>
            </a: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教育者</a:t>
            </a:r>
            <a:r>
              <a:rPr lang="zh-TW" altLang="en-US" sz="14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共同發想，引導孩子們面對永續發展的真實問題。</a:t>
            </a:r>
            <a:endParaRPr lang="en-US" altLang="zh-TW" sz="14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4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近期將舉辦台灣地區參賽說明會及教師培訓工作坊，歡迎不吝與我們洽詢。</a:t>
            </a:r>
          </a:p>
        </p:txBody>
      </p:sp>
      <p:pic>
        <p:nvPicPr>
          <p:cNvPr id="6" name="Google Shape;435;p50">
            <a:extLst>
              <a:ext uri="{FF2B5EF4-FFF2-40B4-BE49-F238E27FC236}">
                <a16:creationId xmlns:a16="http://schemas.microsoft.com/office/drawing/2014/main" id="{294AD19B-A29A-429A-824B-4434ACA4C80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" y="4643452"/>
            <a:ext cx="1142976" cy="45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4E2AF5-BEE3-4386-AF6D-9D8C3606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118095"/>
            <a:ext cx="1645108" cy="21538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D69B2-A8FB-4B17-88B2-05D6F4DCC8E5}"/>
              </a:ext>
            </a:extLst>
          </p:cNvPr>
          <p:cNvSpPr txBox="1"/>
          <p:nvPr/>
        </p:nvSpPr>
        <p:spPr>
          <a:xfrm>
            <a:off x="5206456" y="4620280"/>
            <a:ext cx="2538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zh-TW" altLang="en-US" dirty="0">
                <a:solidFill>
                  <a:schemeClr val="accent6"/>
                </a:solidFill>
              </a:rPr>
              <a:t>官方粉絲團</a:t>
            </a:r>
            <a:endParaRPr lang="en-US" altLang="zh-TW" dirty="0">
              <a:solidFill>
                <a:schemeClr val="accent6"/>
              </a:solidFill>
            </a:endParaRPr>
          </a:p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facebook.com/oursteamtw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98C3D7-0753-4462-BBB4-223137859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80" y="3228016"/>
            <a:ext cx="1471371" cy="147137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9CD773-7E22-478E-A881-7E377B20EBEF}"/>
              </a:ext>
            </a:extLst>
          </p:cNvPr>
          <p:cNvSpPr txBox="1"/>
          <p:nvPr/>
        </p:nvSpPr>
        <p:spPr>
          <a:xfrm>
            <a:off x="2393812" y="4608806"/>
            <a:ext cx="1312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官方</a:t>
            </a:r>
            <a:r>
              <a:rPr lang="en-US" altLang="zh-TW" dirty="0">
                <a:solidFill>
                  <a:srgbClr val="00B050"/>
                </a:solidFill>
              </a:rPr>
              <a:t>LINE ID</a:t>
            </a:r>
            <a:endParaRPr lang="zh-TW" altLang="en-US" dirty="0"/>
          </a:p>
          <a:p>
            <a:r>
              <a:rPr lang="en-US" altLang="zh-TW" dirty="0"/>
              <a:t>@oursteam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413CB22-FE82-47D0-86FB-BEF222B5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712" y="3341752"/>
            <a:ext cx="1278528" cy="12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「BBC Micro」的圖片搜尋結果"/>
          <p:cNvSpPr>
            <a:spLocks noChangeAspect="1" noChangeArrowheads="1"/>
          </p:cNvSpPr>
          <p:nvPr/>
        </p:nvSpPr>
        <p:spPr bwMode="auto">
          <a:xfrm>
            <a:off x="1259681" y="-1444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050"/>
          </a:p>
        </p:txBody>
      </p:sp>
      <p:sp>
        <p:nvSpPr>
          <p:cNvPr id="5" name="AutoShape 4" descr="「BBC Micro」的圖片搜尋結果"/>
          <p:cNvSpPr>
            <a:spLocks noChangeAspect="1" noChangeArrowheads="1"/>
          </p:cNvSpPr>
          <p:nvPr/>
        </p:nvSpPr>
        <p:spPr bwMode="auto">
          <a:xfrm>
            <a:off x="1373981" y="7963"/>
            <a:ext cx="2286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05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5" y="352044"/>
            <a:ext cx="6844937" cy="479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6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BBC Micr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24" y="551688"/>
            <a:ext cx="6114340" cy="45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27509" y="-1441"/>
            <a:ext cx="654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Micro:bit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的宗旨是為了在校園促進數位素養，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年前英國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BBC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micro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教育經驗，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讓英國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歲的孩子開始接觸資訊教育，此舉也讓英國的資訊產業在世界佔有重要的地位。</a:t>
            </a:r>
          </a:p>
        </p:txBody>
      </p:sp>
    </p:spTree>
    <p:extLst>
      <p:ext uri="{BB962C8B-B14F-4D97-AF65-F5344CB8AC3E}">
        <p14:creationId xmlns:p14="http://schemas.microsoft.com/office/powerpoint/2010/main" val="148146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323EF-8557-464D-8B70-855FFC60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133385-4275-49EA-AAB5-5119BF2D6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8C38A3-46E8-42D7-B2F2-B2CD4116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5" y="470470"/>
            <a:ext cx="5956069" cy="4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9393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「microbit japa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14" y="465516"/>
            <a:ext cx="6817600" cy="38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13"/>
          <p:cNvSpPr txBox="1"/>
          <p:nvPr/>
        </p:nvSpPr>
        <p:spPr>
          <a:xfrm>
            <a:off x="5692932" y="4495442"/>
            <a:ext cx="2164050" cy="4845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" sz="1050" dirty="0">
                <a:latin typeface="Calibri"/>
                <a:ea typeface="Calibri"/>
                <a:cs typeface="Calibri"/>
                <a:sym typeface="Calibri"/>
              </a:rPr>
              <a:t>Zach Shelby</a:t>
            </a:r>
          </a:p>
          <a:p>
            <a:pPr>
              <a:buSzPct val="25000"/>
            </a:pPr>
            <a:r>
              <a:rPr lang="en" sz="1050" dirty="0">
                <a:latin typeface="Calibri"/>
                <a:ea typeface="Calibri"/>
                <a:cs typeface="Calibri"/>
                <a:sym typeface="Calibri"/>
              </a:rPr>
              <a:t>CEO, Micro:bit Foundation</a:t>
            </a:r>
          </a:p>
        </p:txBody>
      </p:sp>
      <p:sp>
        <p:nvSpPr>
          <p:cNvPr id="4" name="矩形 3"/>
          <p:cNvSpPr/>
          <p:nvPr/>
        </p:nvSpPr>
        <p:spPr>
          <a:xfrm>
            <a:off x="1159286" y="4517291"/>
            <a:ext cx="42228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我們的目標是走出英國，讓至少</a:t>
            </a:r>
            <a:r>
              <a:rPr lang="en-US" altLang="zh-TW" sz="1050" dirty="0"/>
              <a:t>1</a:t>
            </a:r>
            <a:r>
              <a:rPr lang="zh-TW" altLang="en-US" sz="1050" dirty="0"/>
              <a:t>億的人可以接觸到</a:t>
            </a:r>
            <a:r>
              <a:rPr lang="en-US" altLang="zh-TW" sz="1050" dirty="0" err="1"/>
              <a:t>Micro:bit</a:t>
            </a:r>
            <a:r>
              <a:rPr lang="zh-TW" altLang="en-US" sz="1050" dirty="0"/>
              <a:t>，利用科技影響他們的生活。</a:t>
            </a:r>
          </a:p>
        </p:txBody>
      </p:sp>
    </p:spTree>
    <p:extLst>
      <p:ext uri="{BB962C8B-B14F-4D97-AF65-F5344CB8AC3E}">
        <p14:creationId xmlns:p14="http://schemas.microsoft.com/office/powerpoint/2010/main" val="35669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圖像裡可能有6 個人、微笑的人、室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4619"/>
            <a:ext cx="68580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41730" y="195481"/>
            <a:ext cx="6156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050" b="1" dirty="0">
                <a:solidFill>
                  <a:srgbClr val="0E70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Taiwan  2017.11.13</a:t>
            </a:r>
            <a:r>
              <a:rPr lang="zh-TW" altLang="en-US" sz="1050" b="1" dirty="0">
                <a:solidFill>
                  <a:srgbClr val="0E70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050" b="1" dirty="0">
                <a:solidFill>
                  <a:srgbClr val="0E70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~</a:t>
            </a:r>
            <a:r>
              <a:rPr lang="zh-TW" altLang="en-US" sz="1050" b="1" dirty="0">
                <a:solidFill>
                  <a:srgbClr val="0E70B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逾百場研討會及教師研習課程教學經驗</a:t>
            </a:r>
          </a:p>
          <a:p>
            <a:pPr defTabSz="685800">
              <a:buClrTx/>
              <a:defRPr/>
            </a:pPr>
            <a:endParaRPr lang="zh-TW" altLang="en-US" sz="1350" kern="1200" dirty="0"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4306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ift">
  <a:themeElements>
    <a:clrScheme name="自訂 2">
      <a:dk1>
        <a:srgbClr val="FFFFFF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934</Words>
  <Application>Microsoft Office PowerPoint</Application>
  <PresentationFormat>如螢幕大小 (16:9)</PresentationFormat>
  <Paragraphs>56</Paragraphs>
  <Slides>33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Adobe 繁黑體 Std B</vt:lpstr>
      <vt:lpstr>Calibri</vt:lpstr>
      <vt:lpstr>Wingdings</vt:lpstr>
      <vt:lpstr>Nunito</vt:lpstr>
      <vt:lpstr>微軟正黑體</vt:lpstr>
      <vt:lpstr>微軟正黑體</vt:lpstr>
      <vt:lpstr>Arial</vt:lpstr>
      <vt:lpstr>Microsoft JhengHei UI</vt:lpstr>
      <vt:lpstr>Simple Light</vt:lpstr>
      <vt:lpstr>Shift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透過聯合國SDGs真實問題 以PBL方式讓孩子們運用科技能力在全球發展</vt:lpstr>
      <vt:lpstr>PowerPoint 簡報</vt:lpstr>
      <vt:lpstr>PowerPoint 簡報</vt:lpstr>
      <vt:lpstr>PowerPoint 簡報</vt:lpstr>
      <vt:lpstr>PowerPoint 簡報</vt:lpstr>
      <vt:lpstr>PowerPoint 簡報</vt:lpstr>
      <vt:lpstr>Do your bit - 2021全球創意挑戰賽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 1：micro:bit 入門</dc:title>
  <dc:creator>USER</dc:creator>
  <cp:lastModifiedBy>USER</cp:lastModifiedBy>
  <cp:revision>35</cp:revision>
  <dcterms:modified xsi:type="dcterms:W3CDTF">2021-04-19T08:53:24Z</dcterms:modified>
</cp:coreProperties>
</file>